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21"/>
  </p:notesMasterIdLst>
  <p:sldIdLst>
    <p:sldId id="256" r:id="rId6"/>
    <p:sldId id="267" r:id="rId7"/>
    <p:sldId id="268" r:id="rId8"/>
    <p:sldId id="269" r:id="rId9"/>
    <p:sldId id="270" r:id="rId10"/>
    <p:sldId id="274" r:id="rId11"/>
    <p:sldId id="286" r:id="rId12"/>
    <p:sldId id="273" r:id="rId13"/>
    <p:sldId id="294" r:id="rId14"/>
    <p:sldId id="287" r:id="rId15"/>
    <p:sldId id="289" r:id="rId16"/>
    <p:sldId id="288" r:id="rId17"/>
    <p:sldId id="291" r:id="rId18"/>
    <p:sldId id="293"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4E3E17-9B87-E251-2A47-09EE0EFBB380}" v="38" dt="2024-01-15T09:39:36.9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9E492B-8399-47FE-83AB-34E38E24CC8C}" type="datetimeFigureOut">
              <a:rPr lang="en-GB" smtClean="0"/>
              <a:t>15/01/2024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24A79E-F2FD-487B-BEB7-D726535A57B9}" type="slidenum">
              <a:rPr lang="en-GB" smtClean="0"/>
              <a:t>‹#›</a:t>
            </a:fld>
            <a:endParaRPr lang="en-GB"/>
          </a:p>
        </p:txBody>
      </p:sp>
    </p:spTree>
    <p:extLst>
      <p:ext uri="{BB962C8B-B14F-4D97-AF65-F5344CB8AC3E}">
        <p14:creationId xmlns:p14="http://schemas.microsoft.com/office/powerpoint/2010/main" val="17474642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24A79E-F2FD-487B-BEB7-D726535A57B9}" type="slidenum">
              <a:rPr lang="en-GB" smtClean="0"/>
              <a:t>15</a:t>
            </a:fld>
            <a:endParaRPr lang="en-GB"/>
          </a:p>
        </p:txBody>
      </p:sp>
    </p:spTree>
    <p:extLst>
      <p:ext uri="{BB962C8B-B14F-4D97-AF65-F5344CB8AC3E}">
        <p14:creationId xmlns:p14="http://schemas.microsoft.com/office/powerpoint/2010/main" val="2961631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F68D1-1C08-FD80-1D67-612C140ABC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D515C6E-9583-0FCD-CBB6-FE5D51D324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4C6405C-92C6-1461-411A-E939685EB038}"/>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5" name="Footer Placeholder 4">
            <a:extLst>
              <a:ext uri="{FF2B5EF4-FFF2-40B4-BE49-F238E27FC236}">
                <a16:creationId xmlns:a16="http://schemas.microsoft.com/office/drawing/2014/main" id="{30C45BC5-3D35-71A6-9266-073E8DAD3E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95CDDE-3003-9BA8-6BF4-23035D6B16CC}"/>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3636230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CF1B7-58F5-1E8F-2ADC-E32CF77071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932D0-03C6-6C41-B0FF-DECFCB78B3E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B27009-1A3B-19B6-5AE6-50907683F876}"/>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5" name="Footer Placeholder 4">
            <a:extLst>
              <a:ext uri="{FF2B5EF4-FFF2-40B4-BE49-F238E27FC236}">
                <a16:creationId xmlns:a16="http://schemas.microsoft.com/office/drawing/2014/main" id="{8A53C3AD-C627-1BF2-2BDE-8E697A6B96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FA35D5-933D-3B47-F74C-95E7BD6C6A64}"/>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1668943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8571E-8CC6-DA70-3E6B-556AEC9DBD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1D3857-0D98-C78E-2BAE-0E2F4D06D8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2ABE909-738B-1891-7E7C-58698ABD5806}"/>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5" name="Footer Placeholder 4">
            <a:extLst>
              <a:ext uri="{FF2B5EF4-FFF2-40B4-BE49-F238E27FC236}">
                <a16:creationId xmlns:a16="http://schemas.microsoft.com/office/drawing/2014/main" id="{6D01A709-BB2C-10F7-D44C-C8A679FBAF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16C886-4B56-18CF-6F19-522CE4FC1D1D}"/>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950837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B9DAF-3B46-8A1D-B323-B87D5BD2F7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4A1459-B8A4-CF0A-EF0D-060E55C600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C4C3B6-326C-10DD-CD1C-F7B6CC2A5F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5821258-9747-BC8A-45E0-4BA474EC4122}"/>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6" name="Footer Placeholder 5">
            <a:extLst>
              <a:ext uri="{FF2B5EF4-FFF2-40B4-BE49-F238E27FC236}">
                <a16:creationId xmlns:a16="http://schemas.microsoft.com/office/drawing/2014/main" id="{ED27F7A9-8464-BFED-69F9-5228E74D8D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1B6CA6-E995-34F3-4E6F-917412827B88}"/>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401642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4FD90-1B1E-5402-AFE4-51AEF235699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6C299B-7DDB-47FD-E5EF-C6F035DF9D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4194865-BD12-E27E-7F84-736FED39AD0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24B49E-0CF2-BA91-8EC6-43AF29DAF7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A3ABAA-896B-809B-8737-AF9763DCDA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903915-1578-C9AC-F881-B3A28306BDC4}"/>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8" name="Footer Placeholder 7">
            <a:extLst>
              <a:ext uri="{FF2B5EF4-FFF2-40B4-BE49-F238E27FC236}">
                <a16:creationId xmlns:a16="http://schemas.microsoft.com/office/drawing/2014/main" id="{0234FD1C-4C91-DD80-E652-45CE2B02A5D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5ACE9A-3BCF-C960-7822-A76BFC5B0114}"/>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4042322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45A38-5A09-AF82-AED9-387624CF0A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4833BDF-A20A-DAF3-6CA0-2C76608806F5}"/>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4" name="Footer Placeholder 3">
            <a:extLst>
              <a:ext uri="{FF2B5EF4-FFF2-40B4-BE49-F238E27FC236}">
                <a16:creationId xmlns:a16="http://schemas.microsoft.com/office/drawing/2014/main" id="{16E14CAF-05DA-7092-C442-F39EB6D4F0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2D4F05-3908-0B22-8CA3-ED55A54B601B}"/>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2596023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B60A1E8-AEF4-A0B4-BD73-4B6966F4BC86}"/>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3" name="Footer Placeholder 2">
            <a:extLst>
              <a:ext uri="{FF2B5EF4-FFF2-40B4-BE49-F238E27FC236}">
                <a16:creationId xmlns:a16="http://schemas.microsoft.com/office/drawing/2014/main" id="{A923A56E-CB18-6F21-58A0-8871868AA2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3C9907-3792-03BB-6F95-E03B99D9F74B}"/>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1127859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013ED-5974-25A4-9923-F27926CDA3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A840763-AF9B-5F27-282B-85529C863E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A673EB-2135-2A80-42FB-D2F778870B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22BFC2-4938-0D37-A3FF-D07C4A43E9B8}"/>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6" name="Footer Placeholder 5">
            <a:extLst>
              <a:ext uri="{FF2B5EF4-FFF2-40B4-BE49-F238E27FC236}">
                <a16:creationId xmlns:a16="http://schemas.microsoft.com/office/drawing/2014/main" id="{383A93A2-4C44-7220-878E-9E2F773A03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6F25E7-C56A-B14F-6904-A58F2541B36B}"/>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3096644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F9BC9-2A2C-44A9-BE95-FC438E90B9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9C4B00B-7F30-24F7-09A9-91D6C38B5D4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933DFE8-65B9-076B-9ACE-63AD6EFAA9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F9A75E-93CD-A56A-1119-433E75DCB8DC}"/>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6" name="Footer Placeholder 5">
            <a:extLst>
              <a:ext uri="{FF2B5EF4-FFF2-40B4-BE49-F238E27FC236}">
                <a16:creationId xmlns:a16="http://schemas.microsoft.com/office/drawing/2014/main" id="{BEC24181-FC90-1141-5ED1-8A90052BF4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3BC23D-4F90-1AF9-8816-F82F51C9F87D}"/>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374782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64B89-A10D-41F4-38E3-C1565F2D64E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3A9EFD0-F403-DDD7-93F1-00A10C7375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4F4007-C77F-CBF9-C683-1D6138E5B7B7}"/>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5" name="Footer Placeholder 4">
            <a:extLst>
              <a:ext uri="{FF2B5EF4-FFF2-40B4-BE49-F238E27FC236}">
                <a16:creationId xmlns:a16="http://schemas.microsoft.com/office/drawing/2014/main" id="{FCE89AC8-6AFE-9D0B-CF08-064E359253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365175-7531-72B2-5D7D-5EEEE7D1D181}"/>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1534501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53A145-D714-3335-4C27-BBFF90C973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D276ED-0B4F-4750-D36F-D17CA68369B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1A1837-40BD-B8C3-7966-2DC5A57F75F2}"/>
              </a:ext>
            </a:extLst>
          </p:cNvPr>
          <p:cNvSpPr>
            <a:spLocks noGrp="1"/>
          </p:cNvSpPr>
          <p:nvPr>
            <p:ph type="dt" sz="half" idx="10"/>
          </p:nvPr>
        </p:nvSpPr>
        <p:spPr/>
        <p:txBody>
          <a:bodyPr/>
          <a:lstStyle/>
          <a:p>
            <a:fld id="{36DC7E20-A38B-4EAD-A321-81964FB729E9}" type="datetimeFigureOut">
              <a:rPr lang="en-GB" smtClean="0"/>
              <a:t>15/01/2024</a:t>
            </a:fld>
            <a:endParaRPr lang="en-GB"/>
          </a:p>
        </p:txBody>
      </p:sp>
      <p:sp>
        <p:nvSpPr>
          <p:cNvPr id="5" name="Footer Placeholder 4">
            <a:extLst>
              <a:ext uri="{FF2B5EF4-FFF2-40B4-BE49-F238E27FC236}">
                <a16:creationId xmlns:a16="http://schemas.microsoft.com/office/drawing/2014/main" id="{BA6B3701-4224-9295-5876-3B40CADF7C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9FF795-03E4-660D-87F6-1CC230EC8DB6}"/>
              </a:ext>
            </a:extLst>
          </p:cNvPr>
          <p:cNvSpPr>
            <a:spLocks noGrp="1"/>
          </p:cNvSpPr>
          <p:nvPr>
            <p:ph type="sldNum" sz="quarter" idx="12"/>
          </p:nvPr>
        </p:nvSpPr>
        <p:spPr/>
        <p:txBody>
          <a:bodyPr/>
          <a:lstStyle/>
          <a:p>
            <a:fld id="{858E46FD-8920-47DC-A018-397AE32FDFA8}" type="slidenum">
              <a:rPr lang="en-GB" smtClean="0"/>
              <a:t>‹#›</a:t>
            </a:fld>
            <a:endParaRPr lang="en-GB"/>
          </a:p>
        </p:txBody>
      </p:sp>
    </p:spTree>
    <p:extLst>
      <p:ext uri="{BB962C8B-B14F-4D97-AF65-F5344CB8AC3E}">
        <p14:creationId xmlns:p14="http://schemas.microsoft.com/office/powerpoint/2010/main" val="801156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9DBAB90-B657-6D09-6E7B-6918EC609A48}"/>
              </a:ext>
            </a:extLst>
          </p:cNvPr>
          <p:cNvGrpSpPr/>
          <p:nvPr userDrawn="1"/>
        </p:nvGrpSpPr>
        <p:grpSpPr>
          <a:xfrm>
            <a:off x="-1" y="4296230"/>
            <a:ext cx="12192001" cy="2561770"/>
            <a:chOff x="-1" y="4296230"/>
            <a:chExt cx="12192001" cy="2561770"/>
          </a:xfrm>
        </p:grpSpPr>
        <p:pic>
          <p:nvPicPr>
            <p:cNvPr id="8" name="Picture 7" descr="A picture containing graphical user interface&#10;&#10;Description automatically generated">
              <a:extLst>
                <a:ext uri="{FF2B5EF4-FFF2-40B4-BE49-F238E27FC236}">
                  <a16:creationId xmlns:a16="http://schemas.microsoft.com/office/drawing/2014/main" id="{5217D2D6-C96E-3151-8502-AC29D0D2CD6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8418" r="7008" b="55957"/>
            <a:stretch/>
          </p:blipFill>
          <p:spPr bwMode="auto">
            <a:xfrm>
              <a:off x="0" y="4412343"/>
              <a:ext cx="12192000" cy="2445657"/>
            </a:xfrm>
            <a:prstGeom prst="rect">
              <a:avLst/>
            </a:prstGeom>
            <a:ln>
              <a:noFill/>
            </a:ln>
            <a:extLst>
              <a:ext uri="{53640926-AAD7-44D8-BBD7-CCE9431645EC}">
                <a14:shadowObscured xmlns:a14="http://schemas.microsoft.com/office/drawing/2010/main"/>
              </a:ext>
            </a:extLst>
          </p:spPr>
        </p:pic>
        <p:sp>
          <p:nvSpPr>
            <p:cNvPr id="9" name="Rectangle 8">
              <a:extLst>
                <a:ext uri="{FF2B5EF4-FFF2-40B4-BE49-F238E27FC236}">
                  <a16:creationId xmlns:a16="http://schemas.microsoft.com/office/drawing/2014/main" id="{3F4EA033-983F-1830-D6B2-DC6233F48B0F}"/>
                </a:ext>
              </a:extLst>
            </p:cNvPr>
            <p:cNvSpPr/>
            <p:nvPr userDrawn="1"/>
          </p:nvSpPr>
          <p:spPr>
            <a:xfrm>
              <a:off x="-1" y="4296230"/>
              <a:ext cx="6647543" cy="1233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47002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2173857"/>
            <a:ext cx="5384800" cy="395230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2173857"/>
            <a:ext cx="5384800" cy="395230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99" y="2125707"/>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812211"/>
            <a:ext cx="5386917" cy="33139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2125707"/>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812211"/>
            <a:ext cx="5389033" cy="33139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1216324"/>
            <a:ext cx="4011084" cy="983412"/>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1216324"/>
            <a:ext cx="6815667" cy="49098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2199736"/>
            <a:ext cx="4011084" cy="392642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1233577"/>
            <a:ext cx="7315200" cy="349399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621766"/>
            <a:ext cx="2743200" cy="45043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1621766"/>
            <a:ext cx="8026400" cy="450439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455053-5BFE-51A4-E761-980222330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AF9AD0-1678-8568-90A0-CB7D142DC2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D6311D-824A-52A0-5876-CA75C83730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DC7E20-A38B-4EAD-A321-81964FB729E9}" type="datetimeFigureOut">
              <a:rPr lang="en-GB" smtClean="0"/>
              <a:t>15/01/2024</a:t>
            </a:fld>
            <a:endParaRPr lang="en-GB"/>
          </a:p>
        </p:txBody>
      </p:sp>
      <p:sp>
        <p:nvSpPr>
          <p:cNvPr id="5" name="Footer Placeholder 4">
            <a:extLst>
              <a:ext uri="{FF2B5EF4-FFF2-40B4-BE49-F238E27FC236}">
                <a16:creationId xmlns:a16="http://schemas.microsoft.com/office/drawing/2014/main" id="{810F6AB2-A57D-E5EB-E428-9FAB477D63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CC2BB1F-0DFC-A9BB-4D45-F657DE9568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8E46FD-8920-47DC-A018-397AE32FDFA8}" type="slidenum">
              <a:rPr lang="en-GB" smtClean="0"/>
              <a:t>‹#›</a:t>
            </a:fld>
            <a:endParaRPr lang="en-GB"/>
          </a:p>
        </p:txBody>
      </p:sp>
    </p:spTree>
    <p:extLst>
      <p:ext uri="{BB962C8B-B14F-4D97-AF65-F5344CB8AC3E}">
        <p14:creationId xmlns:p14="http://schemas.microsoft.com/office/powerpoint/2010/main" val="6509645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9" name="Picture 18" descr="A picture containing graphical user interface&#10;&#10;Description automatically generated">
            <a:extLst>
              <a:ext uri="{FF2B5EF4-FFF2-40B4-BE49-F238E27FC236}">
                <a16:creationId xmlns:a16="http://schemas.microsoft.com/office/drawing/2014/main" id="{B06AFC24-FC47-DB08-F332-352000AF55A5}"/>
              </a:ext>
            </a:extLst>
          </p:cNvPr>
          <p:cNvPicPr>
            <a:picLocks noChangeAspect="1"/>
          </p:cNvPicPr>
          <p:nvPr userDrawn="1"/>
        </p:nvPicPr>
        <p:blipFill rotWithShape="1">
          <a:blip r:embed="rId13" cstate="print">
            <a:alphaModFix amt="29000"/>
            <a:extLst>
              <a:ext uri="{28A0092B-C50C-407E-A947-70E740481C1C}">
                <a14:useLocalDpi xmlns:a14="http://schemas.microsoft.com/office/drawing/2010/main" val="0"/>
              </a:ext>
            </a:extLst>
          </a:blip>
          <a:srcRect l="67475" t="8418" r="7008" b="55957"/>
          <a:stretch/>
        </p:blipFill>
        <p:spPr bwMode="auto">
          <a:xfrm>
            <a:off x="9855200" y="5334580"/>
            <a:ext cx="2336800" cy="1708246"/>
          </a:xfrm>
          <a:prstGeom prst="rect">
            <a:avLst/>
          </a:prstGeom>
          <a:ln>
            <a:noFill/>
          </a:ln>
          <a:extLst>
            <a:ext uri="{53640926-AAD7-44D8-BBD7-CCE9431645EC}">
              <a14:shadowObscured xmlns:a14="http://schemas.microsoft.com/office/drawing/2010/main"/>
            </a:ext>
          </a:extLst>
        </p:spPr>
      </p:pic>
      <p:pic>
        <p:nvPicPr>
          <p:cNvPr id="15" name="Picture 14" descr="A screenshot of a computer&#10;&#10;Description automatically generated with medium confidence">
            <a:extLst>
              <a:ext uri="{FF2B5EF4-FFF2-40B4-BE49-F238E27FC236}">
                <a16:creationId xmlns:a16="http://schemas.microsoft.com/office/drawing/2014/main" id="{3CEF9E83-5D04-30F5-5656-C62348518A88}"/>
              </a:ext>
            </a:extLst>
          </p:cNvPr>
          <p:cNvPicPr>
            <a:picLocks noChangeAspect="1"/>
          </p:cNvPicPr>
          <p:nvPr userDrawn="1"/>
        </p:nvPicPr>
        <p:blipFill rotWithShape="1">
          <a:blip r:embed="rId14">
            <a:alphaModFix amt="30000"/>
            <a:extLst>
              <a:ext uri="{28A0092B-C50C-407E-A947-70E740481C1C}">
                <a14:useLocalDpi xmlns:a14="http://schemas.microsoft.com/office/drawing/2010/main" val="0"/>
              </a:ext>
            </a:extLst>
          </a:blip>
          <a:srcRect l="439" t="22249" r="3050"/>
          <a:stretch/>
        </p:blipFill>
        <p:spPr>
          <a:xfrm>
            <a:off x="1" y="-26633"/>
            <a:ext cx="12198350" cy="1508058"/>
          </a:xfrm>
          <a:prstGeom prst="rect">
            <a:avLst/>
          </a:prstGeom>
          <a:effectLst/>
        </p:spPr>
      </p:pic>
      <p:sp>
        <p:nvSpPr>
          <p:cNvPr id="16" name="Freeform: Shape 15">
            <a:extLst>
              <a:ext uri="{FF2B5EF4-FFF2-40B4-BE49-F238E27FC236}">
                <a16:creationId xmlns:a16="http://schemas.microsoft.com/office/drawing/2014/main" id="{C0E3B74A-ABBB-97F1-6DCC-123A1DCDCB8A}"/>
              </a:ext>
            </a:extLst>
          </p:cNvPr>
          <p:cNvSpPr/>
          <p:nvPr userDrawn="1"/>
        </p:nvSpPr>
        <p:spPr>
          <a:xfrm>
            <a:off x="4533900" y="-8912"/>
            <a:ext cx="6807200" cy="667658"/>
          </a:xfrm>
          <a:custGeom>
            <a:avLst/>
            <a:gdLst>
              <a:gd name="connsiteX0" fmla="*/ 87086 w 6807200"/>
              <a:gd name="connsiteY0" fmla="*/ 0 h 667658"/>
              <a:gd name="connsiteX1" fmla="*/ 6807200 w 6807200"/>
              <a:gd name="connsiteY1" fmla="*/ 14515 h 667658"/>
              <a:gd name="connsiteX2" fmla="*/ 6183086 w 6807200"/>
              <a:gd name="connsiteY2" fmla="*/ 478972 h 667658"/>
              <a:gd name="connsiteX3" fmla="*/ 3091543 w 6807200"/>
              <a:gd name="connsiteY3" fmla="*/ 667658 h 667658"/>
              <a:gd name="connsiteX4" fmla="*/ 1640115 w 6807200"/>
              <a:gd name="connsiteY4" fmla="*/ 522515 h 667658"/>
              <a:gd name="connsiteX5" fmla="*/ 0 w 6807200"/>
              <a:gd name="connsiteY5" fmla="*/ 43543 h 667658"/>
              <a:gd name="connsiteX6" fmla="*/ 29029 w 6807200"/>
              <a:gd name="connsiteY6" fmla="*/ 29029 h 667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07200" h="667658">
                <a:moveTo>
                  <a:pt x="87086" y="0"/>
                </a:moveTo>
                <a:lnTo>
                  <a:pt x="6807200" y="14515"/>
                </a:lnTo>
                <a:lnTo>
                  <a:pt x="6183086" y="478972"/>
                </a:lnTo>
                <a:lnTo>
                  <a:pt x="3091543" y="667658"/>
                </a:lnTo>
                <a:lnTo>
                  <a:pt x="1640115" y="522515"/>
                </a:lnTo>
                <a:lnTo>
                  <a:pt x="0" y="43543"/>
                </a:lnTo>
                <a:lnTo>
                  <a:pt x="29029" y="29029"/>
                </a:ln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A screenshot of a computer&#10;&#10;Description automatically generated with medium confidence">
            <a:extLst>
              <a:ext uri="{FF2B5EF4-FFF2-40B4-BE49-F238E27FC236}">
                <a16:creationId xmlns:a16="http://schemas.microsoft.com/office/drawing/2014/main" id="{14D501B6-C8C4-F346-3862-BFF4AD5A2945}"/>
              </a:ext>
            </a:extLst>
          </p:cNvPr>
          <p:cNvPicPr>
            <a:picLocks noChangeAspect="1"/>
          </p:cNvPicPr>
          <p:nvPr userDrawn="1"/>
        </p:nvPicPr>
        <p:blipFill rotWithShape="1">
          <a:blip r:embed="rId15">
            <a:extLst>
              <a:ext uri="{28A0092B-C50C-407E-A947-70E740481C1C}">
                <a14:useLocalDpi xmlns:a14="http://schemas.microsoft.com/office/drawing/2010/main" val="0"/>
              </a:ext>
            </a:extLst>
          </a:blip>
          <a:srcRect l="41743" t="16903" r="25971" b="60096"/>
          <a:stretch/>
        </p:blipFill>
        <p:spPr>
          <a:xfrm>
            <a:off x="5927722" y="122189"/>
            <a:ext cx="3780000" cy="413480"/>
          </a:xfrm>
          <a:prstGeom prst="roundRect">
            <a:avLst/>
          </a:prstGeom>
        </p:spPr>
      </p:pic>
      <p:pic>
        <p:nvPicPr>
          <p:cNvPr id="18" name="Picture 17" descr="A screenshot of a computer&#10;&#10;Description automatically generated with medium confidence">
            <a:extLst>
              <a:ext uri="{FF2B5EF4-FFF2-40B4-BE49-F238E27FC236}">
                <a16:creationId xmlns:a16="http://schemas.microsoft.com/office/drawing/2014/main" id="{F85BCB7F-8942-CEBD-1559-8A1D81D9EFE1}"/>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l="74498" t="7107" r="14273" b="52851"/>
          <a:stretch/>
        </p:blipFill>
        <p:spPr>
          <a:xfrm>
            <a:off x="9728940" y="62333"/>
            <a:ext cx="814814" cy="446134"/>
          </a:xfrm>
          <a:prstGeom prst="rect">
            <a:avLst/>
          </a:prstGeom>
        </p:spPr>
      </p:pic>
      <p:sp>
        <p:nvSpPr>
          <p:cNvPr id="2" name="Title Placeholder 1"/>
          <p:cNvSpPr>
            <a:spLocks noGrp="1"/>
          </p:cNvSpPr>
          <p:nvPr>
            <p:ph type="title"/>
          </p:nvPr>
        </p:nvSpPr>
        <p:spPr>
          <a:xfrm>
            <a:off x="609600" y="1516970"/>
            <a:ext cx="10972800" cy="78245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2398143"/>
            <a:ext cx="10972800" cy="372802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1/15/2024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csepod.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gcsepod.com/"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41AB98-857E-49EF-BBA9-F52401D2619B}"/>
              </a:ext>
            </a:extLst>
          </p:cNvPr>
          <p:cNvSpPr>
            <a:spLocks noGrp="1"/>
          </p:cNvSpPr>
          <p:nvPr>
            <p:ph type="ctrTitle"/>
          </p:nvPr>
        </p:nvSpPr>
        <p:spPr>
          <a:xfrm>
            <a:off x="691780" y="857251"/>
            <a:ext cx="5182708" cy="3098061"/>
          </a:xfrm>
        </p:spPr>
        <p:txBody>
          <a:bodyPr anchor="b">
            <a:normAutofit/>
          </a:bodyPr>
          <a:lstStyle/>
          <a:p>
            <a:pPr algn="l"/>
            <a:r>
              <a:rPr lang="en-GB" sz="4800" dirty="0">
                <a:solidFill>
                  <a:srgbClr val="FFFFFF"/>
                </a:solidFill>
              </a:rPr>
              <a:t>Support for year 11</a:t>
            </a:r>
            <a:br>
              <a:rPr lang="en-GB" sz="4800" dirty="0">
                <a:solidFill>
                  <a:srgbClr val="FFFFFF"/>
                </a:solidFill>
              </a:rPr>
            </a:br>
            <a:r>
              <a:rPr lang="en-GB" sz="4800" dirty="0">
                <a:solidFill>
                  <a:srgbClr val="FFFFFF"/>
                </a:solidFill>
              </a:rPr>
              <a:t>How can I revise?</a:t>
            </a:r>
            <a:endParaRPr lang="en-GB" sz="4800" dirty="0">
              <a:solidFill>
                <a:srgbClr val="FFFFFF"/>
              </a:solidFill>
              <a:cs typeface="Calibri Light"/>
            </a:endParaRPr>
          </a:p>
        </p:txBody>
      </p:sp>
      <p:sp>
        <p:nvSpPr>
          <p:cNvPr id="1039" name="Rectangle 1038">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Oval 1040">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result for power to perform">
            <a:extLst>
              <a:ext uri="{FF2B5EF4-FFF2-40B4-BE49-F238E27FC236}">
                <a16:creationId xmlns:a16="http://schemas.microsoft.com/office/drawing/2014/main" id="{2442EB60-EB4E-A832-5210-1880BD0B9F8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69844" y="2108877"/>
            <a:ext cx="3038593" cy="2654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847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8" name="Rectangle 205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C540F1-3BBC-C177-61F8-4E33B867B9D4}"/>
              </a:ext>
            </a:extLst>
          </p:cNvPr>
          <p:cNvSpPr>
            <a:spLocks noGrp="1"/>
          </p:cNvSpPr>
          <p:nvPr>
            <p:ph type="title"/>
          </p:nvPr>
        </p:nvSpPr>
        <p:spPr>
          <a:xfrm>
            <a:off x="489332" y="586735"/>
            <a:ext cx="5114544" cy="1491239"/>
          </a:xfrm>
        </p:spPr>
        <p:txBody>
          <a:bodyPr anchor="b">
            <a:normAutofit fontScale="90000"/>
          </a:bodyPr>
          <a:lstStyle/>
          <a:p>
            <a:r>
              <a:rPr lang="en-GB" sz="5400" b="1"/>
              <a:t>Time to reflect but time to plan ahead</a:t>
            </a:r>
          </a:p>
        </p:txBody>
      </p:sp>
      <p:sp>
        <p:nvSpPr>
          <p:cNvPr id="205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C297B70-CCD9-26AC-F99E-FF79F36BD69B}"/>
              </a:ext>
            </a:extLst>
          </p:cNvPr>
          <p:cNvSpPr>
            <a:spLocks noGrp="1"/>
          </p:cNvSpPr>
          <p:nvPr>
            <p:ph idx="1"/>
          </p:nvPr>
        </p:nvSpPr>
        <p:spPr>
          <a:xfrm>
            <a:off x="489332" y="2952033"/>
            <a:ext cx="4670097" cy="3320668"/>
          </a:xfrm>
        </p:spPr>
        <p:txBody>
          <a:bodyPr vert="horz" lIns="91440" tIns="45720" rIns="91440" bIns="45720" rtlCol="0" anchor="t">
            <a:normAutofit fontScale="92500" lnSpcReduction="20000"/>
          </a:bodyPr>
          <a:lstStyle/>
          <a:p>
            <a:pPr marL="0" indent="0">
              <a:buNone/>
            </a:pPr>
            <a:r>
              <a:rPr lang="en-GB" sz="2200" b="1" dirty="0"/>
              <a:t>How much independent learning is happening?</a:t>
            </a:r>
          </a:p>
          <a:p>
            <a:endParaRPr lang="en-GB" sz="2200" dirty="0">
              <a:cs typeface="Calibri" panose="020F0502020204030204"/>
            </a:endParaRPr>
          </a:p>
          <a:p>
            <a:pPr marL="0" indent="0">
              <a:buNone/>
            </a:pPr>
            <a:r>
              <a:rPr lang="en-GB" sz="2200" dirty="0"/>
              <a:t>Y11 should be doing at least 1.5 hrs per day now and slightly more at weekends.  This might include:</a:t>
            </a:r>
            <a:endParaRPr lang="en-GB" sz="2200" dirty="0">
              <a:cs typeface="Calibri"/>
            </a:endParaRPr>
          </a:p>
          <a:p>
            <a:r>
              <a:rPr lang="en-GB" sz="2200" dirty="0">
                <a:cs typeface="Calibri"/>
              </a:rPr>
              <a:t>Completion of subject homework</a:t>
            </a:r>
          </a:p>
          <a:p>
            <a:r>
              <a:rPr lang="en-GB" sz="2200" dirty="0">
                <a:cs typeface="Calibri"/>
              </a:rPr>
              <a:t>Attendance at all period 6 sessions – students should refer to their personalised timetable</a:t>
            </a:r>
            <a:endParaRPr lang="en-GB" sz="2200" dirty="0">
              <a:ea typeface="Calibri"/>
              <a:cs typeface="Calibri"/>
            </a:endParaRPr>
          </a:p>
          <a:p>
            <a:r>
              <a:rPr lang="en-GB" sz="2200" dirty="0">
                <a:cs typeface="Calibri"/>
              </a:rPr>
              <a:t>Watching 3 GCSEPODs per day </a:t>
            </a:r>
            <a:r>
              <a:rPr lang="en-GB" sz="2200" dirty="0">
                <a:cs typeface="Calibri"/>
                <a:hlinkClick r:id="rId2"/>
              </a:rPr>
              <a:t>https://www.gcsepod.com/</a:t>
            </a:r>
            <a:endParaRPr lang="en-GB" sz="2200" dirty="0">
              <a:cs typeface="Calibri"/>
            </a:endParaRPr>
          </a:p>
          <a:p>
            <a:endParaRPr lang="en-GB" sz="2200" dirty="0">
              <a:cs typeface="Calibri"/>
            </a:endParaRPr>
          </a:p>
        </p:txBody>
      </p:sp>
      <p:pic>
        <p:nvPicPr>
          <p:cNvPr id="2050" name="Picture 2" descr="Image result for Reflection in a Mirror">
            <a:extLst>
              <a:ext uri="{FF2B5EF4-FFF2-40B4-BE49-F238E27FC236}">
                <a16:creationId xmlns:a16="http://schemas.microsoft.com/office/drawing/2014/main" id="{D37C8ECD-5DCC-934B-07E0-E5AD91168D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405" r="12905"/>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511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0B9EE3F3-89B7-43C3-8651-C4C968309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D1372C-B47D-BDF2-EF9D-5B1E578DFA14}"/>
              </a:ext>
            </a:extLst>
          </p:cNvPr>
          <p:cNvSpPr>
            <a:spLocks noGrp="1"/>
          </p:cNvSpPr>
          <p:nvPr>
            <p:ph type="title"/>
          </p:nvPr>
        </p:nvSpPr>
        <p:spPr>
          <a:xfrm>
            <a:off x="411480" y="991443"/>
            <a:ext cx="4758464" cy="1087819"/>
          </a:xfrm>
        </p:spPr>
        <p:txBody>
          <a:bodyPr anchor="b">
            <a:normAutofit/>
          </a:bodyPr>
          <a:lstStyle/>
          <a:p>
            <a:r>
              <a:rPr lang="en-GB" sz="3400" b="1"/>
              <a:t>“Fail to plan, plan to fail”</a:t>
            </a:r>
          </a:p>
        </p:txBody>
      </p:sp>
      <p:sp>
        <p:nvSpPr>
          <p:cNvPr id="3081" name="Rectangle 3080">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83" name="Rectangle 3082">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5541"/>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7FE80000-B903-113B-A5F5-BDE88C2CA368}"/>
              </a:ext>
            </a:extLst>
          </p:cNvPr>
          <p:cNvSpPr>
            <a:spLocks noGrp="1"/>
          </p:cNvSpPr>
          <p:nvPr>
            <p:ph idx="1"/>
          </p:nvPr>
        </p:nvSpPr>
        <p:spPr>
          <a:xfrm>
            <a:off x="411480" y="2684095"/>
            <a:ext cx="4443154" cy="3492868"/>
          </a:xfrm>
        </p:spPr>
        <p:txBody>
          <a:bodyPr>
            <a:normAutofit/>
          </a:bodyPr>
          <a:lstStyle/>
          <a:p>
            <a:r>
              <a:rPr lang="en-GB" sz="2000"/>
              <a:t>Map out a structured plan, this will help spread out what is being covered and ensure you cover subjects equally</a:t>
            </a:r>
          </a:p>
          <a:p>
            <a:r>
              <a:rPr lang="en-GB" sz="2000"/>
              <a:t>Leaving space between your learning of a topic is a good method.  When you come back to that learning and retrieve the information the rate at which it is forgotten is reduced.  This keeps on reducing the more you come back to it.</a:t>
            </a:r>
          </a:p>
        </p:txBody>
      </p:sp>
      <p:pic>
        <p:nvPicPr>
          <p:cNvPr id="3074" name="Picture 2">
            <a:extLst>
              <a:ext uri="{FF2B5EF4-FFF2-40B4-BE49-F238E27FC236}">
                <a16:creationId xmlns:a16="http://schemas.microsoft.com/office/drawing/2014/main" id="{C5E7FB08-5D3A-BBAA-DF54-611D02E1306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30852" y="2084699"/>
            <a:ext cx="7049137" cy="41095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AA1CBBC-5823-2E6C-E473-B7722723CB94}"/>
              </a:ext>
            </a:extLst>
          </p:cNvPr>
          <p:cNvSpPr txBox="1"/>
          <p:nvPr/>
        </p:nvSpPr>
        <p:spPr>
          <a:xfrm>
            <a:off x="6043448" y="476249"/>
            <a:ext cx="4204137" cy="923330"/>
          </a:xfrm>
          <a:prstGeom prst="rect">
            <a:avLst/>
          </a:prstGeom>
          <a:solidFill>
            <a:schemeClr val="bg1">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Don't just write subjects in the boxes but </a:t>
            </a:r>
            <a:r>
              <a:rPr lang="en-US" b="1">
                <a:cs typeface="Calibri"/>
              </a:rPr>
              <a:t>be specific</a:t>
            </a:r>
            <a:r>
              <a:rPr lang="en-US">
                <a:cs typeface="Calibri"/>
              </a:rPr>
              <a:t> about the topics you will cover</a:t>
            </a:r>
          </a:p>
          <a:p>
            <a:r>
              <a:rPr lang="en-US">
                <a:cs typeface="Calibri"/>
              </a:rPr>
              <a:t>e.g. English Paper 1 - Reading</a:t>
            </a:r>
          </a:p>
        </p:txBody>
      </p:sp>
      <p:cxnSp>
        <p:nvCxnSpPr>
          <p:cNvPr id="7" name="Straight Arrow Connector 6">
            <a:extLst>
              <a:ext uri="{FF2B5EF4-FFF2-40B4-BE49-F238E27FC236}">
                <a16:creationId xmlns:a16="http://schemas.microsoft.com/office/drawing/2014/main" id="{B5805511-CC4E-4AFA-396E-26E652C7CB2E}"/>
              </a:ext>
            </a:extLst>
          </p:cNvPr>
          <p:cNvCxnSpPr/>
          <p:nvPr/>
        </p:nvCxnSpPr>
        <p:spPr>
          <a:xfrm flipH="1">
            <a:off x="8073624" y="1408675"/>
            <a:ext cx="138567" cy="359956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00376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B9CE10B-7217-4727-A3A7-5DF664DEB4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7FCEEA-E981-531A-A400-7213417B1BA1}"/>
              </a:ext>
            </a:extLst>
          </p:cNvPr>
          <p:cNvSpPr>
            <a:spLocks noGrp="1"/>
          </p:cNvSpPr>
          <p:nvPr>
            <p:ph type="title"/>
          </p:nvPr>
        </p:nvSpPr>
        <p:spPr>
          <a:xfrm>
            <a:off x="374223" y="2341083"/>
            <a:ext cx="3510444" cy="3036763"/>
          </a:xfrm>
        </p:spPr>
        <p:txBody>
          <a:bodyPr vert="horz" lIns="91440" tIns="45720" rIns="91440" bIns="45720" rtlCol="0" anchor="b">
            <a:noAutofit/>
          </a:bodyPr>
          <a:lstStyle/>
          <a:p>
            <a:br>
              <a:rPr lang="en-US" sz="3200" b="1" kern="1200">
                <a:solidFill>
                  <a:schemeClr val="tx1"/>
                </a:solidFill>
                <a:latin typeface="+mj-lt"/>
                <a:ea typeface="+mj-ea"/>
                <a:cs typeface="+mj-cs"/>
              </a:rPr>
            </a:br>
            <a:r>
              <a:rPr lang="en-US" sz="3200" b="1" kern="1200">
                <a:solidFill>
                  <a:schemeClr val="accent1"/>
                </a:solidFill>
                <a:latin typeface="+mj-lt"/>
                <a:ea typeface="+mj-ea"/>
                <a:cs typeface="+mj-cs"/>
              </a:rPr>
              <a:t>Read the </a:t>
            </a:r>
            <a:br>
              <a:rPr lang="en-US" sz="3200" b="1" kern="1200">
                <a:solidFill>
                  <a:schemeClr val="accent1"/>
                </a:solidFill>
                <a:latin typeface="+mj-lt"/>
                <a:ea typeface="+mj-ea"/>
                <a:cs typeface="+mj-cs"/>
              </a:rPr>
            </a:br>
            <a:r>
              <a:rPr lang="en-US" sz="3200" b="1" kern="1200">
                <a:solidFill>
                  <a:schemeClr val="accent1"/>
                </a:solidFill>
                <a:latin typeface="+mj-lt"/>
                <a:ea typeface="+mj-ea"/>
                <a:cs typeface="+mj-cs"/>
              </a:rPr>
              <a:t>Revision Booklet for lots of tips and strategies.  </a:t>
            </a:r>
            <a:br>
              <a:rPr lang="en-US" sz="3200" b="1" kern="1200">
                <a:solidFill>
                  <a:schemeClr val="accent1"/>
                </a:solidFill>
                <a:latin typeface="+mj-lt"/>
                <a:ea typeface="+mj-ea"/>
                <a:cs typeface="+mj-cs"/>
              </a:rPr>
            </a:br>
            <a:br>
              <a:rPr lang="en-US" sz="3200" b="1" kern="1200">
                <a:solidFill>
                  <a:schemeClr val="accent1"/>
                </a:solidFill>
                <a:latin typeface="+mj-lt"/>
                <a:ea typeface="+mj-ea"/>
                <a:cs typeface="+mj-cs"/>
              </a:rPr>
            </a:br>
            <a:r>
              <a:rPr lang="en-US" sz="3200" b="1" kern="1200">
                <a:solidFill>
                  <a:schemeClr val="accent1"/>
                </a:solidFill>
                <a:latin typeface="+mj-lt"/>
                <a:ea typeface="+mj-ea"/>
                <a:cs typeface="+mj-cs"/>
              </a:rPr>
              <a:t>Vary the resources and find techniques that work for you.</a:t>
            </a:r>
          </a:p>
        </p:txBody>
      </p:sp>
      <p:grpSp>
        <p:nvGrpSpPr>
          <p:cNvPr id="13" name="Group 12">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14" name="Straight Connector 13">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1084" y="679731"/>
            <a:ext cx="7682293" cy="56628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AAD8B7A-D3C8-AB68-3A4D-F4E67AC51F59}"/>
              </a:ext>
            </a:extLst>
          </p:cNvPr>
          <p:cNvPicPr>
            <a:picLocks noChangeAspect="1"/>
          </p:cNvPicPr>
          <p:nvPr/>
        </p:nvPicPr>
        <p:blipFill rotWithShape="1">
          <a:blip r:embed="rId2"/>
          <a:srcRect t="411" r="-4" b="-4"/>
          <a:stretch/>
        </p:blipFill>
        <p:spPr>
          <a:xfrm>
            <a:off x="4125081" y="972235"/>
            <a:ext cx="3383280" cy="5047735"/>
          </a:xfrm>
          <a:prstGeom prst="rect">
            <a:avLst/>
          </a:prstGeom>
        </p:spPr>
      </p:pic>
      <p:pic>
        <p:nvPicPr>
          <p:cNvPr id="6" name="Picture 5">
            <a:extLst>
              <a:ext uri="{FF2B5EF4-FFF2-40B4-BE49-F238E27FC236}">
                <a16:creationId xmlns:a16="http://schemas.microsoft.com/office/drawing/2014/main" id="{91553973-1198-9BAD-258D-3E96FB6FC9A4}"/>
              </a:ext>
            </a:extLst>
          </p:cNvPr>
          <p:cNvPicPr>
            <a:picLocks noChangeAspect="1"/>
          </p:cNvPicPr>
          <p:nvPr/>
        </p:nvPicPr>
        <p:blipFill rotWithShape="1">
          <a:blip r:embed="rId3"/>
          <a:srcRect r="1" b="8991"/>
          <a:stretch/>
        </p:blipFill>
        <p:spPr>
          <a:xfrm>
            <a:off x="7812357" y="679730"/>
            <a:ext cx="3753266" cy="5599741"/>
          </a:xfrm>
          <a:prstGeom prst="rect">
            <a:avLst/>
          </a:prstGeom>
        </p:spPr>
      </p:pic>
      <p:sp>
        <p:nvSpPr>
          <p:cNvPr id="7" name="Arrow: Striped Right 6">
            <a:extLst>
              <a:ext uri="{FF2B5EF4-FFF2-40B4-BE49-F238E27FC236}">
                <a16:creationId xmlns:a16="http://schemas.microsoft.com/office/drawing/2014/main" id="{7E92B137-853E-A101-F878-EAA4BD6BDD1D}"/>
              </a:ext>
            </a:extLst>
          </p:cNvPr>
          <p:cNvSpPr/>
          <p:nvPr/>
        </p:nvSpPr>
        <p:spPr>
          <a:xfrm rot="20985650">
            <a:off x="3081065" y="2702100"/>
            <a:ext cx="990224" cy="741039"/>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D129C50E-E654-971E-280E-B224BCA3CFFE}"/>
              </a:ext>
            </a:extLst>
          </p:cNvPr>
          <p:cNvSpPr txBox="1"/>
          <p:nvPr/>
        </p:nvSpPr>
        <p:spPr>
          <a:xfrm>
            <a:off x="136215" y="156881"/>
            <a:ext cx="8860893" cy="707886"/>
          </a:xfrm>
          <a:prstGeom prst="rect">
            <a:avLst/>
          </a:prstGeom>
          <a:noFill/>
        </p:spPr>
        <p:txBody>
          <a:bodyPr wrap="square" lIns="91440" tIns="45720" rIns="91440" bIns="45720" anchor="t">
            <a:spAutoFit/>
          </a:bodyPr>
          <a:lstStyle/>
          <a:p>
            <a:r>
              <a:rPr lang="en-US" sz="4000" b="1" kern="1200" dirty="0">
                <a:latin typeface="+mj-lt"/>
                <a:ea typeface="+mj-ea"/>
                <a:cs typeface="+mj-cs"/>
              </a:rPr>
              <a:t>How to support </a:t>
            </a:r>
            <a:r>
              <a:rPr lang="en-US" sz="4000" b="1" dirty="0">
                <a:latin typeface="+mj-lt"/>
                <a:ea typeface="+mj-ea"/>
                <a:cs typeface="+mj-cs"/>
              </a:rPr>
              <a:t>revise </a:t>
            </a:r>
            <a:endParaRPr lang="en-GB" sz="4000" dirty="0"/>
          </a:p>
        </p:txBody>
      </p:sp>
    </p:spTree>
    <p:extLst>
      <p:ext uri="{BB962C8B-B14F-4D97-AF65-F5344CB8AC3E}">
        <p14:creationId xmlns:p14="http://schemas.microsoft.com/office/powerpoint/2010/main" val="1376894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44" name="Arc 104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6D94E3E-59B5-0C56-A30A-114C815BC6C4}"/>
              </a:ext>
            </a:extLst>
          </p:cNvPr>
          <p:cNvSpPr>
            <a:spLocks noGrp="1"/>
          </p:cNvSpPr>
          <p:nvPr>
            <p:ph type="title"/>
          </p:nvPr>
        </p:nvSpPr>
        <p:spPr>
          <a:xfrm>
            <a:off x="660253" y="120517"/>
            <a:ext cx="5458838" cy="1325563"/>
          </a:xfrm>
        </p:spPr>
        <p:txBody>
          <a:bodyPr>
            <a:normAutofit/>
          </a:bodyPr>
          <a:lstStyle/>
          <a:p>
            <a:r>
              <a:rPr lang="en-GB" sz="3600" b="1" dirty="0"/>
              <a:t>How to use revision guides to support revision</a:t>
            </a:r>
          </a:p>
        </p:txBody>
      </p:sp>
      <p:sp>
        <p:nvSpPr>
          <p:cNvPr id="1046" name="Freeform: Shape 104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8" name="Picture 4" descr="Image result for revision guides gcse">
            <a:extLst>
              <a:ext uri="{FF2B5EF4-FFF2-40B4-BE49-F238E27FC236}">
                <a16:creationId xmlns:a16="http://schemas.microsoft.com/office/drawing/2014/main" id="{2388493B-3955-4A73-D09C-F8D811D9E17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946" r="13854"/>
          <a:stretch/>
        </p:blipFill>
        <p:spPr bwMode="auto">
          <a:xfrm>
            <a:off x="723910" y="156659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9734E66-C2A3-888C-1F13-EEE25B8FCBF2}"/>
              </a:ext>
            </a:extLst>
          </p:cNvPr>
          <p:cNvSpPr>
            <a:spLocks noGrp="1"/>
          </p:cNvSpPr>
          <p:nvPr>
            <p:ph idx="1"/>
          </p:nvPr>
        </p:nvSpPr>
        <p:spPr>
          <a:xfrm>
            <a:off x="5699890" y="372468"/>
            <a:ext cx="5458838" cy="4192520"/>
          </a:xfrm>
        </p:spPr>
        <p:txBody>
          <a:bodyPr>
            <a:noAutofit/>
          </a:bodyPr>
          <a:lstStyle/>
          <a:p>
            <a:pPr marL="514350" indent="-514350">
              <a:buFont typeface="+mj-lt"/>
              <a:buAutoNum type="arabicPeriod"/>
            </a:pPr>
            <a:r>
              <a:rPr lang="en-GB" sz="1600" dirty="0"/>
              <a:t>Q</a:t>
            </a:r>
            <a:r>
              <a:rPr lang="en-GB" sz="1600" b="0" i="0" dirty="0">
                <a:effectLst/>
              </a:rPr>
              <a:t>uizzing yourself, self-testing, writing about what </a:t>
            </a:r>
            <a:r>
              <a:rPr lang="en-GB" sz="1600" dirty="0"/>
              <a:t>you</a:t>
            </a:r>
            <a:r>
              <a:rPr lang="en-GB" sz="1600" b="0" i="0" dirty="0">
                <a:effectLst/>
              </a:rPr>
              <a:t>’re reading, self-explaining to a friend/parent, and returning to topics after a bit of time (‘spacing’) are likely better than skim-reading the text repeatedly.</a:t>
            </a:r>
          </a:p>
          <a:p>
            <a:pPr marL="514350" indent="-514350">
              <a:buFont typeface="+mj-lt"/>
              <a:buAutoNum type="arabicPeriod"/>
            </a:pPr>
            <a:r>
              <a:rPr lang="en-GB" sz="1600" b="0" i="0" dirty="0">
                <a:effectLst/>
              </a:rPr>
              <a:t>Write, write, write. Writing about what you read – reorganising it meaningfully (e.g. Venn diagrams for weighing up arguments). This extra effort gets you generating ideas, summarising, and thinking harder.</a:t>
            </a:r>
          </a:p>
          <a:p>
            <a:pPr marL="514350" indent="-514350">
              <a:buFont typeface="+mj-lt"/>
              <a:buAutoNum type="arabicPeriod"/>
            </a:pPr>
            <a:r>
              <a:rPr lang="en-GB" sz="1600" dirty="0"/>
              <a:t>G</a:t>
            </a:r>
            <a:r>
              <a:rPr lang="en-GB" sz="1600" b="0" i="0" dirty="0">
                <a:effectLst/>
              </a:rPr>
              <a:t>o through the content page of the guide &amp; rank their confidence/knowledge for each time (out of 10). Add a star to the topics you find trickiest. These approaches help encourage more purposeful chunking down of revision by topic.</a:t>
            </a:r>
          </a:p>
          <a:p>
            <a:pPr marL="514350" indent="-514350">
              <a:buFont typeface="+mj-lt"/>
              <a:buAutoNum type="arabicPeriod"/>
            </a:pPr>
            <a:r>
              <a:rPr lang="en-GB" sz="1600" b="0" i="0" dirty="0">
                <a:effectLst/>
              </a:rPr>
              <a:t>If you can explain their strengths and weaknesses, it is a helpful start before </a:t>
            </a:r>
            <a:r>
              <a:rPr lang="en-GB" sz="1600" dirty="0"/>
              <a:t>you </a:t>
            </a:r>
            <a:r>
              <a:rPr lang="en-GB" sz="1600" b="0" i="0" dirty="0">
                <a:effectLst/>
              </a:rPr>
              <a:t>use the revision guide proper.</a:t>
            </a:r>
          </a:p>
          <a:p>
            <a:pPr marL="514350" indent="-514350">
              <a:buFont typeface="+mj-lt"/>
              <a:buAutoNum type="arabicPeriod"/>
            </a:pPr>
            <a:r>
              <a:rPr lang="en-GB" sz="1600" b="0" i="0" dirty="0">
                <a:effectLst/>
              </a:rPr>
              <a:t>20 minutes (or similar) spells typically fits 4 pages or so of the revision guide (depending on the difficulty level). </a:t>
            </a:r>
          </a:p>
          <a:p>
            <a:pPr marL="514350" indent="-514350">
              <a:buFont typeface="+mj-lt"/>
              <a:buAutoNum type="arabicPeriod"/>
            </a:pPr>
            <a:r>
              <a:rPr lang="en-GB" sz="1600" b="0" i="0" dirty="0">
                <a:effectLst/>
              </a:rPr>
              <a:t>After you have spent around 20 minutes working in your revision guide, close your revision guide, and either explain a topic – in ‘Just a Minute’ style, or speedily map out the topic/s on paper.</a:t>
            </a:r>
          </a:p>
          <a:p>
            <a:pPr marL="514350" indent="-514350">
              <a:buFont typeface="+mj-lt"/>
              <a:buAutoNum type="arabicPeriod"/>
            </a:pPr>
            <a:r>
              <a:rPr lang="en-GB" sz="1600" dirty="0"/>
              <a:t>C</a:t>
            </a:r>
            <a:r>
              <a:rPr lang="en-GB" sz="1600" b="0" i="0" dirty="0">
                <a:effectLst/>
              </a:rPr>
              <a:t>reate your own flashcards on the topic, or even devise your own questions (this can be tricky!)</a:t>
            </a:r>
          </a:p>
          <a:p>
            <a:pPr marL="514350" indent="-514350">
              <a:buFont typeface="+mj-lt"/>
              <a:buAutoNum type="arabicPeriod"/>
            </a:pPr>
            <a:r>
              <a:rPr lang="en-GB" sz="1600" dirty="0"/>
              <a:t>Practise with a friend</a:t>
            </a:r>
            <a:endParaRPr lang="en-GB" sz="1600" b="0" i="0" dirty="0">
              <a:effectLst/>
            </a:endParaRPr>
          </a:p>
          <a:p>
            <a:endParaRPr lang="en-GB" sz="1600" dirty="0"/>
          </a:p>
        </p:txBody>
      </p:sp>
    </p:spTree>
    <p:extLst>
      <p:ext uri="{BB962C8B-B14F-4D97-AF65-F5344CB8AC3E}">
        <p14:creationId xmlns:p14="http://schemas.microsoft.com/office/powerpoint/2010/main" val="1282150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D9D6A-514A-E71B-CBD6-5643C897052D}"/>
              </a:ext>
            </a:extLst>
          </p:cNvPr>
          <p:cNvSpPr>
            <a:spLocks noGrp="1"/>
          </p:cNvSpPr>
          <p:nvPr>
            <p:ph type="title"/>
          </p:nvPr>
        </p:nvSpPr>
        <p:spPr/>
        <p:txBody>
          <a:bodyPr/>
          <a:lstStyle/>
          <a:p>
            <a:pPr algn="ctr"/>
            <a:r>
              <a:rPr lang="en-GB">
                <a:cs typeface="Calibri Light"/>
              </a:rPr>
              <a:t>Period 6</a:t>
            </a:r>
            <a:endParaRPr lang="en-GB">
              <a:ea typeface="Calibri Light" panose="020F0302020204030204"/>
              <a:cs typeface="Calibri Light"/>
            </a:endParaRPr>
          </a:p>
        </p:txBody>
      </p:sp>
      <p:sp>
        <p:nvSpPr>
          <p:cNvPr id="3" name="Content Placeholder 2">
            <a:extLst>
              <a:ext uri="{FF2B5EF4-FFF2-40B4-BE49-F238E27FC236}">
                <a16:creationId xmlns:a16="http://schemas.microsoft.com/office/drawing/2014/main" id="{2A8A918C-2A58-003A-A518-231B40F1837A}"/>
              </a:ext>
            </a:extLst>
          </p:cNvPr>
          <p:cNvSpPr>
            <a:spLocks noGrp="1"/>
          </p:cNvSpPr>
          <p:nvPr>
            <p:ph idx="1"/>
          </p:nvPr>
        </p:nvSpPr>
        <p:spPr>
          <a:xfrm>
            <a:off x="160256" y="1825625"/>
            <a:ext cx="11849492" cy="4351338"/>
          </a:xfrm>
        </p:spPr>
        <p:txBody>
          <a:bodyPr vert="horz" lIns="91440" tIns="45720" rIns="91440" bIns="45720" rtlCol="0" anchor="t">
            <a:normAutofit fontScale="92500" lnSpcReduction="10000"/>
          </a:bodyPr>
          <a:lstStyle/>
          <a:p>
            <a:pPr marL="0" indent="0" algn="ctr">
              <a:buNone/>
            </a:pPr>
            <a:r>
              <a:rPr lang="en-GB" dirty="0">
                <a:ea typeface="Calibri" panose="020F0502020204030204"/>
                <a:cs typeface="Calibri" panose="020F0502020204030204"/>
              </a:rPr>
              <a:t>All students have a personalised period 6 timetable</a:t>
            </a:r>
            <a:endParaRPr lang="en-US" dirty="0"/>
          </a:p>
          <a:p>
            <a:pPr marL="0" indent="0">
              <a:buNone/>
            </a:pPr>
            <a:endParaRPr lang="en-GB" dirty="0">
              <a:ea typeface="Calibri" panose="020F0502020204030204"/>
              <a:cs typeface="Calibri" panose="020F0502020204030204"/>
            </a:endParaRPr>
          </a:p>
          <a:p>
            <a:pPr marL="0" indent="0" algn="ctr">
              <a:lnSpc>
                <a:spcPct val="100000"/>
              </a:lnSpc>
              <a:spcBef>
                <a:spcPct val="20000"/>
              </a:spcBef>
              <a:buNone/>
            </a:pPr>
            <a:r>
              <a:rPr lang="en-GB" sz="2700" dirty="0">
                <a:ea typeface="Calibri" panose="020F0502020204030204"/>
                <a:cs typeface="Calibri" panose="020F0502020204030204"/>
              </a:rPr>
              <a:t>Expectation is that students </a:t>
            </a:r>
            <a:r>
              <a:rPr lang="en-GB" sz="3400" dirty="0">
                <a:solidFill>
                  <a:srgbClr val="FF0000"/>
                </a:solidFill>
                <a:ea typeface="Calibri" panose="020F0502020204030204"/>
                <a:cs typeface="Calibri" panose="020F0502020204030204"/>
              </a:rPr>
              <a:t>will attend </a:t>
            </a:r>
            <a:r>
              <a:rPr lang="en-GB" sz="2700" dirty="0">
                <a:ea typeface="Calibri" panose="020F0502020204030204"/>
                <a:cs typeface="Calibri" panose="020F0502020204030204"/>
              </a:rPr>
              <a:t>their period 6 timetabled session</a:t>
            </a:r>
            <a:endParaRPr lang="en-US" sz="2700" dirty="0">
              <a:ea typeface="Calibri" panose="020F0502020204030204"/>
              <a:cs typeface="Calibri" panose="020F0502020204030204"/>
            </a:endParaRPr>
          </a:p>
          <a:p>
            <a:pPr marL="0" indent="0" algn="ctr">
              <a:lnSpc>
                <a:spcPct val="100000"/>
              </a:lnSpc>
              <a:spcBef>
                <a:spcPct val="20000"/>
              </a:spcBef>
              <a:buNone/>
            </a:pPr>
            <a:endParaRPr lang="en-GB" sz="2700" dirty="0">
              <a:ea typeface="Calibri" panose="020F0502020204030204"/>
              <a:cs typeface="Calibri" panose="020F0502020204030204"/>
            </a:endParaRPr>
          </a:p>
          <a:p>
            <a:pPr marL="0" indent="0" algn="ctr">
              <a:lnSpc>
                <a:spcPct val="100000"/>
              </a:lnSpc>
              <a:spcBef>
                <a:spcPct val="20000"/>
              </a:spcBef>
              <a:buNone/>
            </a:pPr>
            <a:r>
              <a:rPr lang="en-GB" sz="2700" dirty="0">
                <a:ea typeface="Calibri" panose="020F0502020204030204"/>
                <a:cs typeface="Calibri" panose="020F0502020204030204"/>
              </a:rPr>
              <a:t>Students can </a:t>
            </a:r>
            <a:r>
              <a:rPr lang="en-GB" sz="3400" dirty="0">
                <a:solidFill>
                  <a:srgbClr val="FF0000"/>
                </a:solidFill>
                <a:ea typeface="Calibri" panose="020F0502020204030204"/>
                <a:cs typeface="Calibri" panose="020F0502020204030204"/>
              </a:rPr>
              <a:t>attend additional </a:t>
            </a:r>
            <a:r>
              <a:rPr lang="en-GB" sz="2700" dirty="0">
                <a:ea typeface="Calibri" panose="020F0502020204030204"/>
                <a:cs typeface="Calibri" panose="020F0502020204030204"/>
              </a:rPr>
              <a:t>sessions</a:t>
            </a:r>
            <a:endParaRPr lang="en-US" sz="2700" dirty="0">
              <a:ea typeface="Calibri" panose="020F0502020204030204"/>
              <a:cs typeface="Calibri" panose="020F0502020204030204"/>
            </a:endParaRPr>
          </a:p>
          <a:p>
            <a:pPr marL="0" indent="0" algn="ctr">
              <a:lnSpc>
                <a:spcPct val="100000"/>
              </a:lnSpc>
              <a:spcBef>
                <a:spcPct val="20000"/>
              </a:spcBef>
              <a:buNone/>
            </a:pPr>
            <a:endParaRPr lang="en-GB" sz="2700" dirty="0">
              <a:ea typeface="Calibri" panose="020F0502020204030204"/>
              <a:cs typeface="Calibri" panose="020F0502020204030204"/>
            </a:endParaRPr>
          </a:p>
          <a:p>
            <a:pPr marL="0" indent="0" algn="ctr">
              <a:lnSpc>
                <a:spcPct val="100000"/>
              </a:lnSpc>
              <a:spcBef>
                <a:spcPct val="20000"/>
              </a:spcBef>
              <a:buNone/>
            </a:pPr>
            <a:r>
              <a:rPr lang="en-GB" sz="2700" dirty="0">
                <a:ea typeface="Calibri" panose="020F0502020204030204"/>
                <a:cs typeface="Calibri" panose="020F0502020204030204"/>
              </a:rPr>
              <a:t>Attendance at period 6 feeds into rewards and </a:t>
            </a:r>
            <a:r>
              <a:rPr lang="en-GB" sz="3300" dirty="0">
                <a:solidFill>
                  <a:srgbClr val="FF0000"/>
                </a:solidFill>
                <a:ea typeface="Calibri" panose="020F0502020204030204"/>
                <a:cs typeface="Calibri" panose="020F0502020204030204"/>
              </a:rPr>
              <a:t>passport to PROM</a:t>
            </a:r>
            <a:endParaRPr lang="en-US" sz="3300" dirty="0">
              <a:solidFill>
                <a:srgbClr val="FF0000"/>
              </a:solidFill>
              <a:ea typeface="Calibri" panose="020F0502020204030204"/>
              <a:cs typeface="Calibri" panose="020F0502020204030204"/>
            </a:endParaRPr>
          </a:p>
          <a:p>
            <a:pPr marL="0" indent="0" algn="ctr">
              <a:lnSpc>
                <a:spcPct val="100000"/>
              </a:lnSpc>
              <a:spcBef>
                <a:spcPct val="20000"/>
              </a:spcBef>
              <a:buNone/>
            </a:pPr>
            <a:endParaRPr lang="en-GB" sz="3300" dirty="0">
              <a:solidFill>
                <a:srgbClr val="FF0000"/>
              </a:solidFill>
              <a:ea typeface="Calibri" panose="020F0502020204030204"/>
              <a:cs typeface="Calibri" panose="020F0502020204030204"/>
            </a:endParaRPr>
          </a:p>
          <a:p>
            <a:pPr marL="0" indent="0" algn="ctr">
              <a:lnSpc>
                <a:spcPct val="100000"/>
              </a:lnSpc>
              <a:spcBef>
                <a:spcPct val="20000"/>
              </a:spcBef>
              <a:buNone/>
            </a:pPr>
            <a:r>
              <a:rPr lang="en-GB" sz="3300" dirty="0">
                <a:solidFill>
                  <a:srgbClr val="009B40"/>
                </a:solidFill>
                <a:ea typeface="Calibri" panose="020F0502020204030204"/>
                <a:cs typeface="Calibri" panose="020F0502020204030204"/>
              </a:rPr>
              <a:t>These sessions are put on to support students achieving their goals</a:t>
            </a:r>
            <a:endParaRPr lang="en-GB" dirty="0"/>
          </a:p>
        </p:txBody>
      </p:sp>
    </p:spTree>
    <p:extLst>
      <p:ext uri="{BB962C8B-B14F-4D97-AF65-F5344CB8AC3E}">
        <p14:creationId xmlns:p14="http://schemas.microsoft.com/office/powerpoint/2010/main" val="127725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642E5E-B696-DDBB-8C5E-641B1823AD0B}"/>
              </a:ext>
            </a:extLst>
          </p:cNvPr>
          <p:cNvSpPr>
            <a:spLocks noGrp="1"/>
          </p:cNvSpPr>
          <p:nvPr>
            <p:ph type="title"/>
          </p:nvPr>
        </p:nvSpPr>
        <p:spPr>
          <a:xfrm>
            <a:off x="300136" y="144419"/>
            <a:ext cx="4817097" cy="1938076"/>
          </a:xfrm>
        </p:spPr>
        <p:txBody>
          <a:bodyPr>
            <a:normAutofit/>
          </a:bodyPr>
          <a:lstStyle/>
          <a:p>
            <a:r>
              <a:rPr lang="en-GB" dirty="0">
                <a:ea typeface="Calibri Light"/>
                <a:cs typeface="Calibri Light"/>
              </a:rPr>
              <a:t>How can you prepare for your mock exams</a:t>
            </a:r>
            <a:endParaRPr lang="en-GB" dirty="0"/>
          </a:p>
        </p:txBody>
      </p:sp>
      <p:sp>
        <p:nvSpPr>
          <p:cNvPr id="9" name="Content Placeholder 8">
            <a:extLst>
              <a:ext uri="{FF2B5EF4-FFF2-40B4-BE49-F238E27FC236}">
                <a16:creationId xmlns:a16="http://schemas.microsoft.com/office/drawing/2014/main" id="{D789D0D1-978F-83CF-3B4B-5F332806F9BD}"/>
              </a:ext>
            </a:extLst>
          </p:cNvPr>
          <p:cNvSpPr>
            <a:spLocks noGrp="1"/>
          </p:cNvSpPr>
          <p:nvPr>
            <p:ph idx="1"/>
          </p:nvPr>
        </p:nvSpPr>
        <p:spPr>
          <a:xfrm>
            <a:off x="183523" y="2131455"/>
            <a:ext cx="5050321" cy="4864203"/>
          </a:xfrm>
        </p:spPr>
        <p:txBody>
          <a:bodyPr vert="horz" lIns="91440" tIns="45720" rIns="91440" bIns="45720" rtlCol="0" anchor="t">
            <a:normAutofit fontScale="92500" lnSpcReduction="10000"/>
          </a:bodyPr>
          <a:lstStyle/>
          <a:p>
            <a:r>
              <a:rPr lang="en-US" sz="2000" dirty="0">
                <a:ea typeface="Calibri"/>
                <a:cs typeface="Calibri"/>
              </a:rPr>
              <a:t>Begin on 29th January 2024 for 2 weeks</a:t>
            </a:r>
          </a:p>
          <a:p>
            <a:pPr marL="0" indent="0">
              <a:buNone/>
            </a:pPr>
            <a:endParaRPr lang="en-US" sz="2000" dirty="0">
              <a:ea typeface="Calibri"/>
              <a:cs typeface="Calibri"/>
            </a:endParaRPr>
          </a:p>
          <a:p>
            <a:r>
              <a:rPr lang="en-US" sz="2000" dirty="0">
                <a:ea typeface="Calibri"/>
                <a:cs typeface="Calibri"/>
              </a:rPr>
              <a:t>Revision lists and materials are provided by class teachers and available on the website</a:t>
            </a:r>
          </a:p>
          <a:p>
            <a:endParaRPr lang="en-US" sz="2000" dirty="0">
              <a:ea typeface="Calibri"/>
              <a:cs typeface="Calibri"/>
            </a:endParaRPr>
          </a:p>
          <a:p>
            <a:r>
              <a:rPr lang="en-US" sz="2000" dirty="0">
                <a:ea typeface="Calibri"/>
                <a:cs typeface="Calibri"/>
              </a:rPr>
              <a:t>All students are provided with a revision timetable to map out their revision plan.</a:t>
            </a:r>
          </a:p>
          <a:p>
            <a:endParaRPr lang="en-US" sz="2000" dirty="0">
              <a:ea typeface="Calibri"/>
              <a:cs typeface="Calibri"/>
            </a:endParaRPr>
          </a:p>
          <a:p>
            <a:r>
              <a:rPr lang="en-US" sz="2000" dirty="0">
                <a:ea typeface="Calibri"/>
                <a:cs typeface="Calibri"/>
              </a:rPr>
              <a:t>Students should use the “How to revise booklet” to find strategies and tools for revision.</a:t>
            </a:r>
          </a:p>
          <a:p>
            <a:endParaRPr lang="en-US" sz="2000" dirty="0">
              <a:ea typeface="Calibri"/>
              <a:cs typeface="Calibri"/>
            </a:endParaRPr>
          </a:p>
          <a:p>
            <a:r>
              <a:rPr lang="en-US" sz="2000" dirty="0">
                <a:ea typeface="Calibri"/>
                <a:cs typeface="Calibri"/>
              </a:rPr>
              <a:t>Students should be watching a minimum of 3 GCSEPODs per day</a:t>
            </a:r>
          </a:p>
          <a:p>
            <a:pPr marL="0" indent="0">
              <a:buNone/>
            </a:pPr>
            <a:r>
              <a:rPr lang="en-US" sz="2000" dirty="0">
                <a:ea typeface="Calibri"/>
                <a:cs typeface="Calibri"/>
                <a:hlinkClick r:id="rId2"/>
              </a:rPr>
              <a:t>https://www.gcsepod.com/</a:t>
            </a:r>
            <a:endParaRPr lang="en-US" sz="2000" dirty="0">
              <a:ea typeface="Calibri"/>
              <a:cs typeface="Calibri"/>
            </a:endParaRPr>
          </a:p>
          <a:p>
            <a:pPr marL="0" indent="0">
              <a:buNone/>
            </a:pPr>
            <a:endParaRPr lang="en-US" sz="2000" dirty="0">
              <a:ea typeface="Calibri"/>
              <a:cs typeface="Calibri"/>
            </a:endParaRPr>
          </a:p>
        </p:txBody>
      </p:sp>
      <p:pic>
        <p:nvPicPr>
          <p:cNvPr id="5" name="Picture 4" descr="A person cutting a sign with scissors&#10;&#10;Description automatically generated">
            <a:extLst>
              <a:ext uri="{FF2B5EF4-FFF2-40B4-BE49-F238E27FC236}">
                <a16:creationId xmlns:a16="http://schemas.microsoft.com/office/drawing/2014/main" id="{12ADCD6B-2F06-AB27-8A08-B5DF9FE6CBCA}"/>
              </a:ext>
            </a:extLst>
          </p:cNvPr>
          <p:cNvPicPr>
            <a:picLocks noChangeAspect="1"/>
          </p:cNvPicPr>
          <p:nvPr/>
        </p:nvPicPr>
        <p:blipFill rotWithShape="1">
          <a:blip r:embed="rId3"/>
          <a:srcRect t="22807" r="-1" b="4513"/>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4" name="Content Placeholder 3" descr="A group of students sitting at desks&#10;&#10;Description automatically generated">
            <a:extLst>
              <a:ext uri="{FF2B5EF4-FFF2-40B4-BE49-F238E27FC236}">
                <a16:creationId xmlns:a16="http://schemas.microsoft.com/office/drawing/2014/main" id="{5C1AFAA5-007F-E482-4C1C-FE2DAB027FC0}"/>
              </a:ext>
            </a:extLst>
          </p:cNvPr>
          <p:cNvPicPr>
            <a:picLocks noChangeAspect="1"/>
          </p:cNvPicPr>
          <p:nvPr/>
        </p:nvPicPr>
        <p:blipFill rotWithShape="1">
          <a:blip r:embed="rId4"/>
          <a:srcRect t="9629" b="28890"/>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38373110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EC16706-EF4B-0CBD-5601-C0C5A8F7AADB}"/>
              </a:ext>
            </a:extLst>
          </p:cNvPr>
          <p:cNvSpPr txBox="1"/>
          <p:nvPr/>
        </p:nvSpPr>
        <p:spPr>
          <a:xfrm>
            <a:off x="640080" y="2872899"/>
            <a:ext cx="4243589" cy="3320668"/>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900"/>
              <a:t>GCSE POD is the NETFLIX of Education</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It is proven to increase GCSE results</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Can be used online and offline</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Includes PODS and quizzes</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r>
              <a:rPr lang="en-US" sz="1900"/>
              <a:t>Builds students confidence</a:t>
            </a:r>
          </a:p>
        </p:txBody>
      </p:sp>
      <p:pic>
        <p:nvPicPr>
          <p:cNvPr id="4" name="Content Placeholder 3" descr="A road with white markings on it&#10;&#10;Description automatically generated">
            <a:extLst>
              <a:ext uri="{FF2B5EF4-FFF2-40B4-BE49-F238E27FC236}">
                <a16:creationId xmlns:a16="http://schemas.microsoft.com/office/drawing/2014/main" id="{406140EC-66B1-FF15-5E0F-740B4C4DE694}"/>
              </a:ext>
            </a:extLst>
          </p:cNvPr>
          <p:cNvPicPr>
            <a:picLocks noGrp="1" noChangeAspect="1"/>
          </p:cNvPicPr>
          <p:nvPr>
            <p:ph idx="1"/>
          </p:nvPr>
        </p:nvPicPr>
        <p:blipFill rotWithShape="1">
          <a:blip r:embed="rId2"/>
          <a:srcRect t="13599" r="1" b="1511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85647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oster of a person&amp;#39;s schedule&#10;&#10;Description automatically generated">
            <a:extLst>
              <a:ext uri="{FF2B5EF4-FFF2-40B4-BE49-F238E27FC236}">
                <a16:creationId xmlns:a16="http://schemas.microsoft.com/office/drawing/2014/main" id="{0BDF060A-4CD6-D67E-755A-D95E916D21BA}"/>
              </a:ext>
            </a:extLst>
          </p:cNvPr>
          <p:cNvPicPr>
            <a:picLocks noChangeAspect="1"/>
          </p:cNvPicPr>
          <p:nvPr/>
        </p:nvPicPr>
        <p:blipFill rotWithShape="1">
          <a:blip r:embed="rId2"/>
          <a:srcRect r="-2" b="1827"/>
          <a:stretch/>
        </p:blipFill>
        <p:spPr>
          <a:xfrm>
            <a:off x="3937316" y="0"/>
            <a:ext cx="4977364" cy="6857990"/>
          </a:xfrm>
          <a:prstGeom prst="rect">
            <a:avLst/>
          </a:prstGeom>
        </p:spPr>
      </p:pic>
    </p:spTree>
    <p:extLst>
      <p:ext uri="{BB962C8B-B14F-4D97-AF65-F5344CB8AC3E}">
        <p14:creationId xmlns:p14="http://schemas.microsoft.com/office/powerpoint/2010/main" val="853463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30D24D-60C8-0276-92CA-DCC2B12029ED}"/>
              </a:ext>
            </a:extLst>
          </p:cNvPr>
          <p:cNvPicPr>
            <a:picLocks noChangeAspect="1"/>
          </p:cNvPicPr>
          <p:nvPr/>
        </p:nvPicPr>
        <p:blipFill>
          <a:blip r:embed="rId2"/>
          <a:stretch>
            <a:fillRect/>
          </a:stretch>
        </p:blipFill>
        <p:spPr>
          <a:xfrm>
            <a:off x="173865" y="257719"/>
            <a:ext cx="11865734" cy="5355181"/>
          </a:xfrm>
          <a:prstGeom prst="rect">
            <a:avLst/>
          </a:prstGeom>
        </p:spPr>
      </p:pic>
    </p:spTree>
    <p:extLst>
      <p:ext uri="{BB962C8B-B14F-4D97-AF65-F5344CB8AC3E}">
        <p14:creationId xmlns:p14="http://schemas.microsoft.com/office/powerpoint/2010/main" val="3649669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86D76-C52C-E37D-C652-736BAD0DDDF9}"/>
              </a:ext>
            </a:extLst>
          </p:cNvPr>
          <p:cNvSpPr>
            <a:spLocks noGrp="1"/>
          </p:cNvSpPr>
          <p:nvPr>
            <p:ph type="title"/>
          </p:nvPr>
        </p:nvSpPr>
        <p:spPr/>
        <p:txBody>
          <a:bodyPr/>
          <a:lstStyle/>
          <a:p>
            <a:endParaRPr lang="en-GB"/>
          </a:p>
        </p:txBody>
      </p:sp>
      <p:pic>
        <p:nvPicPr>
          <p:cNvPr id="4" name="Content Placeholder 3" descr="A paper with writing on it&#10;&#10;Description automatically generated">
            <a:extLst>
              <a:ext uri="{FF2B5EF4-FFF2-40B4-BE49-F238E27FC236}">
                <a16:creationId xmlns:a16="http://schemas.microsoft.com/office/drawing/2014/main" id="{2F4E58B5-A173-C5EA-2199-E5CC88E6516B}"/>
              </a:ext>
            </a:extLst>
          </p:cNvPr>
          <p:cNvPicPr>
            <a:picLocks noGrp="1" noChangeAspect="1"/>
          </p:cNvPicPr>
          <p:nvPr>
            <p:ph idx="1"/>
          </p:nvPr>
        </p:nvPicPr>
        <p:blipFill>
          <a:blip r:embed="rId2"/>
          <a:stretch>
            <a:fillRect/>
          </a:stretch>
        </p:blipFill>
        <p:spPr>
          <a:xfrm>
            <a:off x="1488160" y="-170600"/>
            <a:ext cx="9580582" cy="7195422"/>
          </a:xfrm>
        </p:spPr>
      </p:pic>
    </p:spTree>
    <p:extLst>
      <p:ext uri="{BB962C8B-B14F-4D97-AF65-F5344CB8AC3E}">
        <p14:creationId xmlns:p14="http://schemas.microsoft.com/office/powerpoint/2010/main" val="2716565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90E0B-FC7F-7C9D-90BE-0F9A39E97810}"/>
              </a:ext>
            </a:extLst>
          </p:cNvPr>
          <p:cNvSpPr>
            <a:spLocks noGrp="1"/>
          </p:cNvSpPr>
          <p:nvPr>
            <p:ph type="title"/>
          </p:nvPr>
        </p:nvSpPr>
        <p:spPr/>
        <p:txBody>
          <a:bodyPr/>
          <a:lstStyle/>
          <a:p>
            <a:endParaRPr lang="en-GB"/>
          </a:p>
        </p:txBody>
      </p:sp>
      <p:pic>
        <p:nvPicPr>
          <p:cNvPr id="4" name="Content Placeholder 3" descr="A poster with text and images&#10;&#10;Description automatically generated">
            <a:extLst>
              <a:ext uri="{FF2B5EF4-FFF2-40B4-BE49-F238E27FC236}">
                <a16:creationId xmlns:a16="http://schemas.microsoft.com/office/drawing/2014/main" id="{D0797B78-EDAC-9714-8011-FADC37D0BF3E}"/>
              </a:ext>
            </a:extLst>
          </p:cNvPr>
          <p:cNvPicPr>
            <a:picLocks noGrp="1" noChangeAspect="1"/>
          </p:cNvPicPr>
          <p:nvPr>
            <p:ph idx="1"/>
          </p:nvPr>
        </p:nvPicPr>
        <p:blipFill>
          <a:blip r:embed="rId2"/>
          <a:stretch>
            <a:fillRect/>
          </a:stretch>
        </p:blipFill>
        <p:spPr>
          <a:xfrm>
            <a:off x="1342891" y="130722"/>
            <a:ext cx="9345232" cy="6592775"/>
          </a:xfrm>
        </p:spPr>
      </p:pic>
    </p:spTree>
    <p:extLst>
      <p:ext uri="{BB962C8B-B14F-4D97-AF65-F5344CB8AC3E}">
        <p14:creationId xmlns:p14="http://schemas.microsoft.com/office/powerpoint/2010/main" val="1916298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flash cards with text and images&#10;&#10;Description automatically generated">
            <a:extLst>
              <a:ext uri="{FF2B5EF4-FFF2-40B4-BE49-F238E27FC236}">
                <a16:creationId xmlns:a16="http://schemas.microsoft.com/office/drawing/2014/main" id="{F3B1810F-06A5-6A6A-EE59-4D2538A04D3E}"/>
              </a:ext>
            </a:extLst>
          </p:cNvPr>
          <p:cNvPicPr>
            <a:picLocks noChangeAspect="1"/>
          </p:cNvPicPr>
          <p:nvPr/>
        </p:nvPicPr>
        <p:blipFill>
          <a:blip r:embed="rId2"/>
          <a:stretch>
            <a:fillRect/>
          </a:stretch>
        </p:blipFill>
        <p:spPr>
          <a:xfrm>
            <a:off x="742681" y="103486"/>
            <a:ext cx="10695904" cy="6661759"/>
          </a:xfrm>
          <a:prstGeom prst="rect">
            <a:avLst/>
          </a:prstGeom>
        </p:spPr>
      </p:pic>
    </p:spTree>
    <p:extLst>
      <p:ext uri="{BB962C8B-B14F-4D97-AF65-F5344CB8AC3E}">
        <p14:creationId xmlns:p14="http://schemas.microsoft.com/office/powerpoint/2010/main" val="3938698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flash cards&#10;&#10;Description automatically generated">
            <a:extLst>
              <a:ext uri="{FF2B5EF4-FFF2-40B4-BE49-F238E27FC236}">
                <a16:creationId xmlns:a16="http://schemas.microsoft.com/office/drawing/2014/main" id="{28121750-2C8C-B9CD-764E-3862E165D8B7}"/>
              </a:ext>
            </a:extLst>
          </p:cNvPr>
          <p:cNvPicPr>
            <a:picLocks noChangeAspect="1"/>
          </p:cNvPicPr>
          <p:nvPr/>
        </p:nvPicPr>
        <p:blipFill>
          <a:blip r:embed="rId2"/>
          <a:stretch>
            <a:fillRect/>
          </a:stretch>
        </p:blipFill>
        <p:spPr>
          <a:xfrm>
            <a:off x="1491814" y="643467"/>
            <a:ext cx="9208371" cy="5571065"/>
          </a:xfrm>
          <a:prstGeom prst="rect">
            <a:avLst/>
          </a:prstGeom>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98888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3" name="Rectangle 2054">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D51F61-6605-9D92-4084-20F889F32A09}"/>
              </a:ext>
            </a:extLst>
          </p:cNvPr>
          <p:cNvSpPr>
            <a:spLocks noGrp="1"/>
          </p:cNvSpPr>
          <p:nvPr>
            <p:ph type="title"/>
          </p:nvPr>
        </p:nvSpPr>
        <p:spPr>
          <a:xfrm>
            <a:off x="354750" y="518336"/>
            <a:ext cx="3778338" cy="1298448"/>
          </a:xfrm>
        </p:spPr>
        <p:txBody>
          <a:bodyPr anchor="b">
            <a:normAutofit/>
          </a:bodyPr>
          <a:lstStyle/>
          <a:p>
            <a:r>
              <a:rPr lang="en-GB" sz="4800" b="1"/>
              <a:t>To summarise:</a:t>
            </a:r>
          </a:p>
        </p:txBody>
      </p:sp>
      <p:sp>
        <p:nvSpPr>
          <p:cNvPr id="2064" name="Rectangle 205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5" name="Rectangle 205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96C7B4C-663B-799F-B2E7-1D6E2C1EB558}"/>
              </a:ext>
            </a:extLst>
          </p:cNvPr>
          <p:cNvSpPr>
            <a:spLocks noGrp="1"/>
          </p:cNvSpPr>
          <p:nvPr>
            <p:ph idx="1"/>
          </p:nvPr>
        </p:nvSpPr>
        <p:spPr>
          <a:xfrm>
            <a:off x="243840" y="2524715"/>
            <a:ext cx="5907141" cy="3714244"/>
          </a:xfrm>
        </p:spPr>
        <p:txBody>
          <a:bodyPr anchor="ctr">
            <a:noAutofit/>
          </a:bodyPr>
          <a:lstStyle/>
          <a:p>
            <a:r>
              <a:rPr lang="en-GB" sz="1900" dirty="0"/>
              <a:t>Begin working hard </a:t>
            </a:r>
            <a:r>
              <a:rPr lang="en-GB" sz="1900" b="1" dirty="0"/>
              <a:t>now</a:t>
            </a:r>
            <a:r>
              <a:rPr lang="en-GB" sz="1900" dirty="0"/>
              <a:t> in preparation for your exams.</a:t>
            </a:r>
          </a:p>
          <a:p>
            <a:r>
              <a:rPr lang="en-GB" sz="1900" dirty="0"/>
              <a:t>Be organised – pens, files, paper, dividers, highlighters etc.</a:t>
            </a:r>
            <a:endParaRPr lang="en-GB" sz="1900" dirty="0">
              <a:cs typeface="Calibri"/>
            </a:endParaRPr>
          </a:p>
          <a:p>
            <a:r>
              <a:rPr lang="en-GB" sz="1900" dirty="0"/>
              <a:t>Encourage sleep and healthy eating.</a:t>
            </a:r>
            <a:endParaRPr lang="en-GB" sz="1900" dirty="0">
              <a:cs typeface="Calibri"/>
            </a:endParaRPr>
          </a:p>
          <a:p>
            <a:r>
              <a:rPr lang="en-GB" sz="1900" dirty="0"/>
              <a:t>Technology in moderation.</a:t>
            </a:r>
            <a:endParaRPr lang="en-GB" sz="1900" dirty="0">
              <a:cs typeface="Calibri"/>
            </a:endParaRPr>
          </a:p>
          <a:p>
            <a:r>
              <a:rPr lang="en-GB" sz="1900" dirty="0"/>
              <a:t>Regularly check </a:t>
            </a:r>
            <a:r>
              <a:rPr lang="en-GB" sz="1900" dirty="0" err="1"/>
              <a:t>ClassCharts</a:t>
            </a:r>
            <a:r>
              <a:rPr lang="en-GB" sz="1900" dirty="0"/>
              <a:t>.</a:t>
            </a:r>
            <a:endParaRPr lang="en-GB" sz="1900" dirty="0">
              <a:cs typeface="Calibri"/>
            </a:endParaRPr>
          </a:p>
          <a:p>
            <a:r>
              <a:rPr lang="en-GB" sz="1900" dirty="0"/>
              <a:t>Contact class teachers if you have any concerns.  We want to hear from you!</a:t>
            </a:r>
            <a:endParaRPr lang="en-GB" sz="1900" dirty="0">
              <a:cs typeface="Calibri"/>
            </a:endParaRPr>
          </a:p>
          <a:p>
            <a:r>
              <a:rPr lang="en-GB" sz="1900" dirty="0"/>
              <a:t>Stay calm.</a:t>
            </a:r>
            <a:endParaRPr lang="en-GB" sz="1900" dirty="0">
              <a:cs typeface="Calibri"/>
            </a:endParaRPr>
          </a:p>
          <a:p>
            <a:r>
              <a:rPr lang="en-GB" sz="1900" dirty="0"/>
              <a:t>Stay positive.</a:t>
            </a:r>
            <a:endParaRPr lang="en-GB" sz="1900" dirty="0">
              <a:cs typeface="Calibri"/>
            </a:endParaRPr>
          </a:p>
        </p:txBody>
      </p:sp>
      <p:pic>
        <p:nvPicPr>
          <p:cNvPr id="2050" name="Picture 2" descr="Image result for to summarise">
            <a:extLst>
              <a:ext uri="{FF2B5EF4-FFF2-40B4-BE49-F238E27FC236}">
                <a16:creationId xmlns:a16="http://schemas.microsoft.com/office/drawing/2014/main" id="{6DE48215-9F40-0BFC-0AF9-218797D9EEB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50982" y="2484255"/>
            <a:ext cx="4671376" cy="3714244"/>
          </a:xfrm>
          <a:prstGeom prst="rect">
            <a:avLst/>
          </a:prstGeom>
          <a:noFill/>
          <a:extLst>
            <a:ext uri="{909E8E84-426E-40DD-AFC4-6F175D3DCCD1}">
              <a14:hiddenFill xmlns:a14="http://schemas.microsoft.com/office/drawing/2010/main">
                <a:solidFill>
                  <a:srgbClr val="FFFFFF"/>
                </a:solidFill>
              </a14:hiddenFill>
            </a:ext>
          </a:extLst>
        </p:spPr>
      </p:pic>
      <p:sp>
        <p:nvSpPr>
          <p:cNvPr id="2066" name="Rectangle 2060">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326533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7b86bbb-6457-4523-b436-05147bd4b86a" xsi:nil="true"/>
    <lcf76f155ced4ddcb4097134ff3c332f xmlns="f952e000-68f7-4f02-add2-9ec8f54011a9">
      <Terms xmlns="http://schemas.microsoft.com/office/infopath/2007/PartnerControls"/>
    </lcf76f155ced4ddcb4097134ff3c332f>
    <MigrationWizId xmlns="f952e000-68f7-4f02-add2-9ec8f54011a9" xsi:nil="true"/>
    <MigrationWizIdPermissionLevels xmlns="f952e000-68f7-4f02-add2-9ec8f54011a9" xsi:nil="true"/>
    <MigrationWizIdPermissions xmlns="f952e000-68f7-4f02-add2-9ec8f54011a9" xsi:nil="true"/>
    <MigrationWizIdDocumentLibraryPermissions xmlns="f952e000-68f7-4f02-add2-9ec8f54011a9" xsi:nil="true"/>
    <MigrationWizIdSecurityGroups xmlns="f952e000-68f7-4f02-add2-9ec8f54011a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8A603FEAED5E54CA0495AC4A1D5AE2B" ma:contentTypeVersion="23" ma:contentTypeDescription="Create a new document." ma:contentTypeScope="" ma:versionID="77e316301a82ade014da59785b31fd6b">
  <xsd:schema xmlns:xsd="http://www.w3.org/2001/XMLSchema" xmlns:xs="http://www.w3.org/2001/XMLSchema" xmlns:p="http://schemas.microsoft.com/office/2006/metadata/properties" xmlns:ns2="f952e000-68f7-4f02-add2-9ec8f54011a9" xmlns:ns3="e7b86bbb-6457-4523-b436-05147bd4b86a" targetNamespace="http://schemas.microsoft.com/office/2006/metadata/properties" ma:root="true" ma:fieldsID="4af5cd9327564d6f111701956366956d" ns2:_="" ns3:_="">
    <xsd:import namespace="f952e000-68f7-4f02-add2-9ec8f54011a9"/>
    <xsd:import namespace="e7b86bbb-6457-4523-b436-05147bd4b86a"/>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52e000-68f7-4f02-add2-9ec8f54011a9"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ternalName="MediaServiceDateTaken" ma:readOnly="true">
      <xsd:simpleType>
        <xsd:restriction base="dms:Text"/>
      </xsd:simpleType>
    </xsd:element>
    <xsd:element name="MediaServiceLocation" ma:index="22" nillable="true" ma:displayName="Location" ma:internalName="MediaServiceLocatio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bbbcc537-310e-435b-9a50-6738060a6c7c" ma:termSetId="09814cd3-568e-fe90-9814-8d621ff8fb84" ma:anchorId="fba54fb3-c3e1-fe81-a776-ca4b69148c4d" ma:open="true" ma:isKeyword="false">
      <xsd:complexType>
        <xsd:sequence>
          <xsd:element ref="pc:Terms" minOccurs="0" maxOccurs="1"/>
        </xsd:sequence>
      </xsd:complex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ObjectDetectorVersions" ma:index="30"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7b86bbb-6457-4523-b436-05147bd4b86a" elementFormDefault="qualified">
    <xsd:import namespace="http://schemas.microsoft.com/office/2006/documentManagement/types"/>
    <xsd:import namespace="http://schemas.microsoft.com/office/infopath/2007/PartnerControls"/>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element name="TaxCatchAll" ma:index="28" nillable="true" ma:displayName="Taxonomy Catch All Column" ma:hidden="true" ma:list="{5670490e-354a-4d0c-933a-5c28311fb958}" ma:internalName="TaxCatchAll" ma:showField="CatchAllData" ma:web="e7b86bbb-6457-4523-b436-05147bd4b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05BDC3-44CD-479D-9AA8-93A313ACE553}">
  <ds:schemaRefs>
    <ds:schemaRef ds:uri="9c2d3619-2524-47aa-b81c-a8ca13828db1"/>
    <ds:schemaRef ds:uri="eb1e2f39-b744-4c07-afe5-1e6591884d08"/>
    <ds:schemaRef ds:uri="http://schemas.microsoft.com/office/2006/metadata/properties"/>
    <ds:schemaRef ds:uri="http://schemas.microsoft.com/office/infopath/2007/PartnerControls"/>
    <ds:schemaRef ds:uri="e7b86bbb-6457-4523-b436-05147bd4b86a"/>
    <ds:schemaRef ds:uri="f952e000-68f7-4f02-add2-9ec8f54011a9"/>
  </ds:schemaRefs>
</ds:datastoreItem>
</file>

<file path=customXml/itemProps2.xml><?xml version="1.0" encoding="utf-8"?>
<ds:datastoreItem xmlns:ds="http://schemas.openxmlformats.org/officeDocument/2006/customXml" ds:itemID="{8E1CBFFB-3AC4-45B1-95D9-DB4883A323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52e000-68f7-4f02-add2-9ec8f54011a9"/>
    <ds:schemaRef ds:uri="e7b86bbb-6457-4523-b436-05147bd4b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6D13623-232B-4B41-A508-A7AD696811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TotalTime>
  <Words>720</Words>
  <Application>Microsoft Office PowerPoint</Application>
  <PresentationFormat>Widescreen</PresentationFormat>
  <Paragraphs>65</Paragraphs>
  <Slides>15</Slides>
  <Notes>1</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Office Theme</vt:lpstr>
      <vt:lpstr>Office Theme</vt:lpstr>
      <vt:lpstr>Support for year 11 How can I revise?</vt:lpstr>
      <vt:lpstr>Time to reflect but time to plan ahead</vt:lpstr>
      <vt:lpstr>“Fail to plan, plan to fail”</vt:lpstr>
      <vt:lpstr> Read the  Revision Booklet for lots of tips and strategies.    Vary the resources and find techniques that work for you.</vt:lpstr>
      <vt:lpstr>How to use revision guides to support revision</vt:lpstr>
      <vt:lpstr>Period 6</vt:lpstr>
      <vt:lpstr>How can you prepare for your mock exams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 summarise: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 to Perform</dc:title>
  <dc:creator>Elizabeth Brown</dc:creator>
  <cp:lastModifiedBy>Mrs Leak</cp:lastModifiedBy>
  <cp:revision>21</cp:revision>
  <dcterms:created xsi:type="dcterms:W3CDTF">2023-03-12T21:22:19Z</dcterms:created>
  <dcterms:modified xsi:type="dcterms:W3CDTF">2024-01-15T10:01:28Z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0x01010068A603FEAED5E54CA0495AC4A1D5AE2B</vt:lpwstr>
  </property>
  <property fmtid="{D5CDD505-2E9C-101B-9397-08002B2CF9AE}" pid="3" name="MediaServiceImageTags">
    <vt:lpwstr/>
  </property>
</Properties>
</file>